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6" d="100"/>
          <a:sy n="66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A74DD5F-A811-4775-AB0F-D5062EA1FDD6}" type="datetimeFigureOut">
              <a:rPr lang="th-TH" smtClean="0"/>
              <a:t>16/02/56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F9FD28A-16FB-4293-898F-8A6A2CF30B26}" type="slidenum">
              <a:rPr lang="th-TH" smtClean="0"/>
              <a:t>‹#›</a:t>
            </a:fld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136" y="6165304"/>
            <a:ext cx="3096816" cy="457200"/>
          </a:xfrm>
        </p:spPr>
        <p:txBody>
          <a:bodyPr/>
          <a:lstStyle/>
          <a:p>
            <a:r>
              <a:rPr lang="th-TH" dirty="0" smtClean="0">
                <a:solidFill>
                  <a:schemeClr val="tx1"/>
                </a:solidFill>
              </a:rPr>
              <a:t>อ.</a:t>
            </a:r>
            <a:r>
              <a:rPr lang="th-TH" dirty="0" err="1" smtClean="0">
                <a:solidFill>
                  <a:schemeClr val="tx1"/>
                </a:solidFill>
              </a:rPr>
              <a:t>กมลวรรณ</a:t>
            </a:r>
            <a:r>
              <a:rPr lang="th-TH" dirty="0" smtClean="0">
                <a:solidFill>
                  <a:schemeClr val="tx1"/>
                </a:solidFill>
              </a:rPr>
              <a:t>  </a:t>
            </a:r>
            <a:r>
              <a:rPr lang="th-TH" dirty="0" err="1" smtClean="0">
                <a:solidFill>
                  <a:schemeClr val="tx1"/>
                </a:solidFill>
              </a:rPr>
              <a:t>ศิ</a:t>
            </a:r>
            <a:r>
              <a:rPr lang="th-TH" dirty="0" smtClean="0">
                <a:solidFill>
                  <a:schemeClr val="tx1"/>
                </a:solidFill>
              </a:rPr>
              <a:t>ริจันทร์ชื่น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งบกระแสเงินสด</a:t>
            </a:r>
            <a:endParaRPr lang="th-TH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9552" y="4699992"/>
            <a:ext cx="6768752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>
                <a:solidFill>
                  <a:schemeClr val="tx1"/>
                </a:solidFill>
              </a:rPr>
              <a:t>การกระทบยอดเงินสดและรายการเทียบเท่าเงินสด</a:t>
            </a: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4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งบกระแสเงินสด</a:t>
            </a:r>
            <a:endParaRPr lang="th-TH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3400" y="3659088"/>
            <a:ext cx="2667000" cy="10668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5pPr>
            <a:lvl6pPr marL="22860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6pPr>
            <a:lvl7pPr marL="27432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7pPr>
            <a:lvl8pPr marL="32004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8pPr>
            <a:lvl9pPr marL="36576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9pPr>
          </a:lstStyle>
          <a:p>
            <a:pPr algn="ctr"/>
            <a:r>
              <a:rPr lang="th-TH" sz="3200" i="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กระแสเงินสดจาก</a:t>
            </a:r>
          </a:p>
          <a:p>
            <a:pPr algn="ctr"/>
            <a:r>
              <a:rPr lang="th-TH" sz="3200" i="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กิจกรรมดำเนินงาน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24627" y="3659088"/>
            <a:ext cx="2362200" cy="10668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5pPr>
            <a:lvl6pPr marL="22860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6pPr>
            <a:lvl7pPr marL="27432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7pPr>
            <a:lvl8pPr marL="32004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8pPr>
            <a:lvl9pPr marL="36576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9pPr>
          </a:lstStyle>
          <a:p>
            <a:pPr algn="ctr"/>
            <a:r>
              <a:rPr lang="th-TH" sz="3200" i="0" dirty="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กระแสเงินสดจาก</a:t>
            </a:r>
          </a:p>
          <a:p>
            <a:pPr algn="ctr"/>
            <a:r>
              <a:rPr lang="th-TH" sz="3200" i="0" dirty="0" smtClean="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กิจกรรมลงทุน</a:t>
            </a:r>
            <a:endParaRPr lang="th-TH" sz="3200" i="0" dirty="0">
              <a:solidFill>
                <a:schemeClr val="accent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324600" y="3659088"/>
            <a:ext cx="2286000" cy="10668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5pPr>
            <a:lvl6pPr marL="22860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6pPr>
            <a:lvl7pPr marL="27432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7pPr>
            <a:lvl8pPr marL="32004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8pPr>
            <a:lvl9pPr marL="36576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9pPr>
          </a:lstStyle>
          <a:p>
            <a:pPr algn="ctr"/>
            <a:r>
              <a:rPr lang="th-TH" sz="3200" i="0" dirty="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กระแสเงินสดจาก</a:t>
            </a:r>
          </a:p>
          <a:p>
            <a:pPr algn="ctr"/>
            <a:r>
              <a:rPr lang="th-TH" sz="3200" i="0" dirty="0" smtClean="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กิจกรรมจัดหา</a:t>
            </a:r>
            <a:r>
              <a:rPr lang="th-TH" sz="3200" i="0" dirty="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เงิน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086100" y="1983093"/>
            <a:ext cx="3276600" cy="7620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5pPr>
            <a:lvl6pPr marL="22860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6pPr>
            <a:lvl7pPr marL="27432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7pPr>
            <a:lvl8pPr marL="32004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8pPr>
            <a:lvl9pPr marL="36576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9pPr>
          </a:lstStyle>
          <a:p>
            <a:pPr algn="ctr"/>
            <a:r>
              <a:rPr lang="th-TH" sz="3200" i="0">
                <a:solidFill>
                  <a:schemeClr val="accent1"/>
                </a:solidFill>
                <a:latin typeface="Angsana New" pitchFamily="18" charset="-34"/>
                <a:cs typeface="Angsana New" pitchFamily="18" charset="-34"/>
              </a:rPr>
              <a:t>เงินสดสุทธิได้มา / ใช้ไป</a:t>
            </a:r>
          </a:p>
        </p:txBody>
      </p:sp>
      <p:pic>
        <p:nvPicPr>
          <p:cNvPr id="8" name="Picture 7" descr="bd0558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8288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bl0038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878288"/>
            <a:ext cx="1419225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FICON0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878288"/>
            <a:ext cx="128587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1600200" y="315354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5pPr>
            <a:lvl6pPr marL="22860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6pPr>
            <a:lvl7pPr marL="27432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7pPr>
            <a:lvl8pPr marL="32004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8pPr>
            <a:lvl9pPr marL="36576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9pPr>
          </a:lstStyle>
          <a:p>
            <a:endParaRPr lang="th-TH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600200" y="3153544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5pPr>
            <a:lvl6pPr marL="22860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6pPr>
            <a:lvl7pPr marL="27432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7pPr>
            <a:lvl8pPr marL="32004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8pPr>
            <a:lvl9pPr marL="36576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9pPr>
          </a:lstStyle>
          <a:p>
            <a:endParaRPr lang="th-TH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V="1">
            <a:off x="7391400" y="315354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5pPr>
            <a:lvl6pPr marL="22860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6pPr>
            <a:lvl7pPr marL="27432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7pPr>
            <a:lvl8pPr marL="32004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8pPr>
            <a:lvl9pPr marL="36576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9pPr>
          </a:lstStyle>
          <a:p>
            <a:endParaRPr lang="th-TH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V="1">
            <a:off x="4724400" y="2745093"/>
            <a:ext cx="0" cy="8656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5pPr>
            <a:lvl6pPr marL="22860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6pPr>
            <a:lvl7pPr marL="27432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7pPr>
            <a:lvl8pPr marL="32004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8pPr>
            <a:lvl9pPr marL="3657600" algn="l" defTabSz="914400" rtl="0" eaLnBrk="1" latinLnBrk="0" hangingPunct="1">
              <a:defRPr sz="60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ngsanaUPC" pitchFamily="18" charset="-34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947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กิจกรรมดำเนินงาน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381088"/>
              </p:ext>
            </p:extLst>
          </p:nvPr>
        </p:nvGraphicFramePr>
        <p:xfrm>
          <a:off x="457200" y="2168272"/>
          <a:ext cx="82296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ลดลง</a:t>
                      </a:r>
                      <a:endParaRPr lang="th-TH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u="sng" dirty="0" smtClean="0">
                          <a:solidFill>
                            <a:srgbClr val="7030A0"/>
                          </a:solidFill>
                          <a:effectLst/>
                        </a:rPr>
                        <a:t>สินทรัพย์หมุนเวียน</a:t>
                      </a:r>
                      <a:endParaRPr lang="th-TH" sz="2000" b="1" u="sng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หัก กำไรสุทธิ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บวก กำไรสุทธิ</a:t>
                      </a:r>
                      <a:endParaRPr lang="th-TH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u="sng" dirty="0" smtClean="0">
                          <a:solidFill>
                            <a:srgbClr val="7030A0"/>
                          </a:solidFill>
                          <a:effectLst/>
                        </a:rPr>
                        <a:t>หนี้สินหมุนเวียน</a:t>
                      </a:r>
                      <a:endParaRPr lang="th-TH" sz="2000" b="1" u="sng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บวก กำไรสุทธิ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หัก กำไรสุทธิ</a:t>
                      </a:r>
                      <a:endParaRPr lang="th-TH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786621"/>
              </p:ext>
            </p:extLst>
          </p:nvPr>
        </p:nvGraphicFramePr>
        <p:xfrm>
          <a:off x="1115616" y="3499440"/>
          <a:ext cx="6552728" cy="316992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3456384"/>
                <a:gridCol w="1584176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กิจกรรมดำเนินงาน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เงินสดสุทธิได้มา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เงินสดสุทธิใช้ไป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กำไร(ขาดทุน)สุทธิ + </a:t>
                      </a:r>
                      <a:r>
                        <a:rPr lang="th-TH" sz="2000" b="1" u="sng" dirty="0" smtClean="0">
                          <a:solidFill>
                            <a:srgbClr val="FFFF00"/>
                          </a:solidFill>
                        </a:rPr>
                        <a:t>ค่าใช้จ่ายที่ไม่ได้จ่ายเป็นเงินสด</a:t>
                      </a:r>
                      <a:endParaRPr lang="th-TH" sz="2000" b="1" u="sng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กำไร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(ขาดทุน)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ลูกหนี้การค้า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ลดลง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สินค้าคงเหลือ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ลดลง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เพิ่มขึ้น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ค่าใช้จ่ายจ่ายล่วงหน้า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ลดลง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เจ้าหนี้การค้า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ลดลง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ค่าใช้จ่ายค้างจ่าย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ลดลง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ตั๋วเงินจ่าย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</a:rPr>
                        <a:t>ลดลง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162880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>
                <a:latin typeface="Angsana New" pitchFamily="18" charset="-34"/>
              </a:rPr>
              <a:t>กิจกรรมที่ก่อให้เกิดรายได้หลักของกิจการ</a:t>
            </a:r>
            <a:endParaRPr lang="th-TH" sz="2400" b="1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229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กิจกรรมลงทุน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79403"/>
              </p:ext>
            </p:extLst>
          </p:nvPr>
        </p:nvGraphicFramePr>
        <p:xfrm>
          <a:off x="1619672" y="4167460"/>
          <a:ext cx="5904656" cy="158496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808312"/>
                <a:gridCol w="1512168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กิจกรรมลงทุน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เงินสดสุทธิได้มา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เงินสดสุทธิใช้ไป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ที่ดิน อาคาร และอุปกรณ์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ลดลง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เงินลงทุน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ลดลง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เงินให้กู้ยืมแก่บุคคลอื่น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ลดลง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3528" y="1916833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รายจ่ายที่จ่ายไปเพื่อซื้อทรัพยากรต่าง ๆ ที่จะก่อให้เกิดรายได้และกระแสเงินสดรับในอนาคต</a:t>
            </a:r>
          </a:p>
          <a:p>
            <a:pPr algn="ctr"/>
            <a:r>
              <a:rPr lang="th-TH" sz="2400" b="1" dirty="0" smtClean="0"/>
              <a:t>เช่น การลงทุนในหลักทรัพย์ เพื่อให้ได้มาซึ่งเงินปันผลรับ และดอกเบี้ยรับ </a:t>
            </a:r>
          </a:p>
          <a:p>
            <a:pPr algn="ctr"/>
            <a:r>
              <a:rPr lang="th-TH" sz="2400" b="1" dirty="0" smtClean="0"/>
              <a:t>(ยกเว้นหลักทรัพย์เพื่อค้า)</a:t>
            </a:r>
            <a:endParaRPr lang="th-TH" sz="2400" dirty="0"/>
          </a:p>
        </p:txBody>
      </p:sp>
      <p:sp>
        <p:nvSpPr>
          <p:cNvPr id="13" name="Rectangle 12"/>
          <p:cNvSpPr/>
          <p:nvPr/>
        </p:nvSpPr>
        <p:spPr>
          <a:xfrm>
            <a:off x="827584" y="3573016"/>
            <a:ext cx="4680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u="sng" dirty="0" smtClean="0">
                <a:solidFill>
                  <a:srgbClr val="7030A0"/>
                </a:solidFill>
              </a:rPr>
              <a:t>สินทรัพย์ไม่หมุนเวียน</a:t>
            </a:r>
            <a:endParaRPr lang="th-TH" sz="2000" b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11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กิจกรรมจัดหาเงิน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076054"/>
              </p:ext>
            </p:extLst>
          </p:nvPr>
        </p:nvGraphicFramePr>
        <p:xfrm>
          <a:off x="1619672" y="3715856"/>
          <a:ext cx="5904656" cy="237744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808312"/>
                <a:gridCol w="1512168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กิจกรรมจัดหาเงิน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เงินสดสุทธิได้มา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เงินสดสุทธิใช้ไป</a:t>
                      </a:r>
                      <a:endParaRPr lang="th-TH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เงินกู้ยืม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ลดลง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หุ้นกู้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ลดลง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ทุนหุ้นสามัญ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/>
                        <a:t>ลดลง</a:t>
                      </a:r>
                      <a:endParaRPr lang="th-TH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ส่วนเกินมูลค่าหุ้น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ลดลง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กำไรสะสม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/>
                        <a:t>เพิ่มขึ้น</a:t>
                      </a:r>
                      <a:endParaRPr lang="th-TH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/>
                        <a:t>ลดลง</a:t>
                      </a:r>
                      <a:endParaRPr lang="th-TH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28" y="1916833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ส่งผลต่อโครงสร้างทางการเงินของธุรกิจ และสิทธิ์เรียกร้องในกระแสเงินสดในอนาคต</a:t>
            </a:r>
          </a:p>
          <a:p>
            <a:pPr algn="ctr"/>
            <a:r>
              <a:rPr lang="th-TH" sz="2400" b="1" dirty="0" smtClean="0"/>
              <a:t>เช่น การออกหุ้นกู้  ผู้ถือหุ้นกู้ (เจ้าหนี้) มีสิทธิ์เรียกร้องในสินทรัพย์ของกิจการ</a:t>
            </a:r>
            <a:endParaRPr lang="th-TH" sz="2400" dirty="0"/>
          </a:p>
        </p:txBody>
      </p:sp>
      <p:sp>
        <p:nvSpPr>
          <p:cNvPr id="9" name="Rectangle 8"/>
          <p:cNvSpPr/>
          <p:nvPr/>
        </p:nvSpPr>
        <p:spPr>
          <a:xfrm>
            <a:off x="827584" y="3212976"/>
            <a:ext cx="4680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u="sng" dirty="0" smtClean="0">
                <a:solidFill>
                  <a:srgbClr val="7030A0"/>
                </a:solidFill>
              </a:rPr>
              <a:t>หนี้สินระยะยาว และส่วนของเจ้าของ</a:t>
            </a:r>
            <a:endParaRPr lang="th-TH" sz="2000" b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00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จบการนำเสนอ</a:t>
            </a:r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85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59</TotalTime>
  <Words>288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งบกระแสเงินสด</vt:lpstr>
      <vt:lpstr>งบกระแสเงินสด</vt:lpstr>
      <vt:lpstr>กิจกรรมดำเนินงาน</vt:lpstr>
      <vt:lpstr>กิจกรรมลงทุน</vt:lpstr>
      <vt:lpstr>กิจกรรมจัดหาเงิน</vt:lpstr>
      <vt:lpstr>จบการนำเสนอ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งบกระแสเงินสด</dc:title>
  <dc:creator>Kamonwan Sirichanchean</dc:creator>
  <cp:lastModifiedBy>Kamonwan Sirichanchean</cp:lastModifiedBy>
  <cp:revision>16</cp:revision>
  <dcterms:created xsi:type="dcterms:W3CDTF">2013-02-16T15:39:36Z</dcterms:created>
  <dcterms:modified xsi:type="dcterms:W3CDTF">2013-02-16T16:39:28Z</dcterms:modified>
</cp:coreProperties>
</file>